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2" r:id="rId4"/>
    <p:sldId id="271" r:id="rId5"/>
    <p:sldId id="276" r:id="rId6"/>
    <p:sldId id="278" r:id="rId7"/>
    <p:sldId id="273" r:id="rId8"/>
    <p:sldId id="267" r:id="rId9"/>
    <p:sldId id="275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8" d="100"/>
          <a:sy n="98" d="100"/>
        </p:scale>
        <p:origin x="165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1F4C-3F2E-6F43-A19A-C3E0B45326A3}" type="datetimeFigureOut">
              <a:rPr lang="es-ES" smtClean="0"/>
              <a:t>10/4/24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FD4A-0866-0343-8599-8E3EA643E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99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FD4A-0866-0343-8599-8E3EA643E6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07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B8CAD-338C-8469-DDE6-4AAF02BCA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282D7B-2E87-6559-031E-D57C6B0E2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83567-6FD0-FC47-E0A2-A9332B4F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F5DB6-E085-718A-AA23-E32F4EB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3C125-B3EF-E4E2-A02A-F9B0BA8E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6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BEAE1-CCD7-FA63-2A76-C821EB24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A99AB0-3336-0015-61C0-B8C683C4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1CD0E-8312-5751-9177-C0F26660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FD615-4523-5618-5361-DEFFFD18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7F9C6-ADC7-82D8-172C-BA80083C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3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E7ECB2-AD70-419F-12E3-6889FAF16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66551-518E-D084-7CC6-545CDB229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6C6BE-4413-8A5E-A269-F87D5012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79FF4-21BB-8740-8524-E51E4AB9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F976F-8D02-10C0-A280-73D7EC6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84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C6B2D-6A51-3BD4-50FB-D0A16814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D21DD-4B11-6D84-A906-3A74B4FB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F7C71-4FE8-55F2-8CB1-A2B6AB67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5F6B7D-9B83-674B-062E-14071E26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53778-9432-CAC3-F20D-9E345637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99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54C79-DFD3-4FE1-28D3-A8DABA64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2D68FC-2EDB-F6B0-9885-90A91C55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676379-EF41-33CE-DB85-1087C1CE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A721E-8FFC-CE3A-CE9D-9B3304EE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13B58-A5D3-B99C-BEE1-D33EAB82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47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7BA71-3433-DC89-661B-A8DAD7C0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CAC65-2E8A-8FAB-09AA-2AC02C8AE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880324-045B-5DC0-7CFA-EBF09BD8B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46DF1D-883B-B3E8-EC3E-B9FB3E82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AFFD68-23EB-B258-86E3-7EF99FD4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60C17B-E226-5C7B-0238-3EFCBE56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71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77FE-B66E-FF62-D3BE-EBC51E7E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28802C-3DDE-CBBB-A429-837CD2FC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EC0876-EBE8-F275-9092-AA057634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A0F86B-5742-B589-E012-C81F48B49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BCB493-2833-BD97-5677-0940F984E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F0DE95-2726-C6D1-96A4-43782C89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3A3D34-B0CD-D9B0-4AB1-1BACA678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8CD04A-AD13-4EC7-7775-FE78814C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7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7B19F-85F0-8AD6-C2FD-A3F18857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FBE63D-0A44-9780-F723-5371A78C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8E72C8-0374-B46E-EF7D-C9E53F35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C20D2C-85C8-3E6C-35DD-6EBABB61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3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B79F9D-E567-E384-A804-F02123FF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ACAF3E-3329-23AF-5B9C-452B7AD2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5AB305-B6CC-E107-2238-6A1F1910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57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74FB8-5519-ACA0-F5E4-9CAE7873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53075-E87F-C3FC-C86B-C1E6B152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41FB73-8423-DD97-DBDF-795201599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22F93-2B94-5677-F2A3-E57B2AD9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75A664-5DDC-472E-D945-3A26663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AE58B-C3C2-09D1-04F4-EF56C594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60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CAAA5-F461-6D40-408A-F0A3D782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243063-81DB-67E2-3285-472963748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BBD0A-1F3F-CDE2-638A-0AADD122A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E2BA1-7605-11F7-F552-19347689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FBD8C2-1C3C-E222-F4E7-9EC12A17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55AE5F-CA7B-0E97-FF2F-60C1D204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7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A957C5-C7B6-A2C7-2AC2-7E0A807F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CD9C5-C618-019E-AFDF-FB642DCC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829E7-EEC5-84D8-912C-294C0F373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8C21A-097F-BB41-A541-E76A44CD162D}" type="datetimeFigureOut">
              <a:rPr lang="es-ES" smtClean="0"/>
              <a:t>8/4/24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DD0A9-5D91-BC66-8A22-E30FE51E7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DBBA0-8C96-DC1D-4A8B-479B88611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3E943-357A-A446-B95F-317C0D3417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08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info.eu/wp-content/uploads/2023/03/20230224_GER_DisinfoF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ticle19.org/wp-content/uploads/2020/03/Spain-Penal-Code-analysis-March-2020-Fin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potting Fake News – U.S. Army Training and Doctrine Command">
            <a:extLst>
              <a:ext uri="{FF2B5EF4-FFF2-40B4-BE49-F238E27FC236}">
                <a16:creationId xmlns:a16="http://schemas.microsoft.com/office/drawing/2014/main" id="{A8DD30CF-F61A-89AC-C412-A56DD50DB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18372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5" name="Freeform: Shape 105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2" name="Freeform: Shape 106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85A98D-DCC2-C9FA-6B81-43A7A642E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000" b="0" i="0" u="none" strike="noStrike" dirty="0">
                <a:effectLst/>
              </a:rPr>
              <a:t>The Impact of Digital Disinformation on Immigration Discourse in Europe: A comparative analysis of Spain and Germany</a:t>
            </a:r>
            <a:endParaRPr lang="en-US" sz="3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EACBBE-9469-FCA6-D453-431F1C7838DD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Gabriela Sánchez-</a:t>
            </a:r>
            <a:r>
              <a:rPr lang="en-US" sz="2000" dirty="0" err="1"/>
              <a:t>Parodi</a:t>
            </a:r>
            <a:r>
              <a:rPr lang="en-US" sz="2000" dirty="0"/>
              <a:t> </a:t>
            </a:r>
            <a:r>
              <a:rPr lang="en-US" sz="2000" dirty="0" err="1"/>
              <a:t>Reverón</a:t>
            </a:r>
            <a:endParaRPr lang="en-US" sz="2000" dirty="0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5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ight Triangle 1946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7965DF-9683-8351-FADF-92749DAB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16" y="4125609"/>
            <a:ext cx="8232296" cy="1337699"/>
          </a:xfrm>
        </p:spPr>
        <p:txBody>
          <a:bodyPr anchor="b">
            <a:normAutofit/>
          </a:bodyPr>
          <a:lstStyle/>
          <a:p>
            <a:r>
              <a:rPr lang="es-ES" sz="6000" dirty="0" err="1"/>
              <a:t>Sources</a:t>
            </a:r>
            <a:endParaRPr lang="es-ES" sz="6000" dirty="0"/>
          </a:p>
        </p:txBody>
      </p:sp>
      <p:pic>
        <p:nvPicPr>
          <p:cNvPr id="19458" name="Picture 2" descr="Sources Icons &amp; Symbols">
            <a:extLst>
              <a:ext uri="{FF2B5EF4-FFF2-40B4-BE49-F238E27FC236}">
                <a16:creationId xmlns:a16="http://schemas.microsoft.com/office/drawing/2014/main" id="{008C3A89-FA4B-CD5B-DF8A-9711CC22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16" y="974596"/>
            <a:ext cx="2799692" cy="27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0AE1E-92A0-9CD1-BD36-BFB8B12D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408" y="974596"/>
            <a:ext cx="7448960" cy="512325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Bartsch, M., &amp;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Clau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Szlig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;, A. (2016). Far-right misinformation stokes anti-refugee sentiment. Retrieved from https://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www.spiegel.de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/international/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germany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/far-right-misinformation-stokes-anti-refugee-sentiment-a-1070413.html </a:t>
            </a:r>
          </a:p>
          <a:p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Gesley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Jenny. “Germany: Network Enforcement Act Amended to Better Fight Online Hate Speech.” 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Library of Congress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2021,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www.loc.gov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/item/global-legal-monitor/2021-07-06/germany-network-enforcement-act-amended-to-better-fight-online-hate-speech/. </a:t>
            </a:r>
          </a:p>
          <a:p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Imara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McMillan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Convention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lang="es-E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700" i="1" dirty="0">
                <a:latin typeface="Calibri" panose="020F0502020204030204" pitchFamily="34" charset="0"/>
                <a:cs typeface="Calibri" panose="020F0502020204030204" pitchFamily="34" charset="0"/>
              </a:rPr>
              <a:t>Chicago </a:t>
            </a:r>
            <a:r>
              <a:rPr lang="es-ES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es-ES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1700" i="1" dirty="0"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es-ES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Essalhi-Rakrak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Abdellah, and Ruth Pinedo-González. “#</a:t>
            </a:r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españainvadida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Disinformation and Hate Speech towards Refugees on Twitter: A Challenge for Critical Thinking.” </a:t>
            </a:r>
            <a:r>
              <a:rPr lang="es-E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Profesional de La Información / </a:t>
            </a:r>
            <a:r>
              <a:rPr lang="es-ES" sz="17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Information</a:t>
            </a:r>
            <a:r>
              <a:rPr lang="es-E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Professional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revista.profesionaldelainformacion.com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index.php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/EPI/</a:t>
            </a:r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article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s-E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view</a:t>
            </a:r>
            <a:r>
              <a:rPr lang="es-E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/87188. </a:t>
            </a:r>
          </a:p>
          <a:p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Serrano, Raquel Miguel. ¨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Disinformation Landscape in Germany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¨ 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</a:t>
            </a:r>
            <a:r>
              <a:rPr lang="en-US" sz="17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Disinfo</a:t>
            </a:r>
            <a:r>
              <a:rPr lang="en-US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Lab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March 2023. </a:t>
            </a:r>
            <a:r>
              <a:rPr lang="en-US" sz="17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https://www.disinfo.eu/wp-content/uploads/2023/03/20230224_GER_DisinfoFS.pdf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Neidhardt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A.-H., &amp; Butcher, P. (2020). Fear and lying in the EU: Fighting disinformation on migration with alternative narratives. Retrieved from https://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www.epc.eu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/publications/Fear-and-lying-in-the-EU-Fighting-disinformation-on-migration-with-al~39a1e8 </a:t>
            </a:r>
          </a:p>
          <a:p>
            <a:r>
              <a:rPr lang="en-US" sz="17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https://www.article19.org/wp-content/uploads/2020/03/Spain-Penal-Code-analysis-March-2020-Final.pdf</a:t>
            </a:r>
            <a:endParaRPr lang="es-ES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6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4D4D4C-A403-86AF-CE97-5B580226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Nature and Scope of Digital Disinformation</a:t>
            </a:r>
            <a:endParaRPr lang="es-ES" sz="4100"/>
          </a:p>
        </p:txBody>
      </p:sp>
      <p:sp>
        <p:nvSpPr>
          <p:cNvPr id="8216" name="Rectangle 82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8" name="Rectangle 82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61E22-F591-F0C5-BE13-6B36B7FE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8" y="2427122"/>
            <a:ext cx="5150277" cy="363945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Disinformation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/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Fake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Propaganda</a:t>
            </a:r>
          </a:p>
          <a:p>
            <a:pPr marL="800100" lvl="1" indent="-342900"/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Hate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8" name="Picture 6" descr="Isn't Fake News Propaganda?">
            <a:extLst>
              <a:ext uri="{FF2B5EF4-FFF2-40B4-BE49-F238E27FC236}">
                <a16:creationId xmlns:a16="http://schemas.microsoft.com/office/drawing/2014/main" id="{9DCF3A34-097E-EEC5-2835-3B56441D5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353" b="3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0" name="Rectangle 82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9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319051-05C4-7B32-059F-EF119C00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 fontScale="90000"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Far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Parties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86B23-2095-BC61-79F8-FF8CA0207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1" y="2610113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Alternative for Germany party </a:t>
            </a:r>
            <a:r>
              <a:rPr lang="es-ES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es-ES" sz="24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AfD</a:t>
            </a:r>
            <a:r>
              <a:rPr lang="es-ES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s-E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Extreme </a:t>
            </a:r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right</a:t>
            </a:r>
            <a:r>
              <a:rPr lang="es-E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wing</a:t>
            </a:r>
            <a:r>
              <a:rPr lang="es-E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party</a:t>
            </a:r>
            <a:endParaRPr lang="es-ES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es-E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anti-</a:t>
            </a:r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immigration</a:t>
            </a:r>
            <a:r>
              <a:rPr lang="es-E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focus</a:t>
            </a:r>
            <a:endParaRPr lang="es-ES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German Politician Gottfried Curio </a:t>
            </a:r>
            <a:endParaRPr lang="es-ES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VOX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Founder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Ivan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Espinosa de los Monteros </a:t>
            </a:r>
          </a:p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in 2013</a:t>
            </a:r>
          </a:p>
          <a:p>
            <a:endParaRPr lang="es-ES" sz="2000" dirty="0"/>
          </a:p>
        </p:txBody>
      </p:sp>
      <p:pic>
        <p:nvPicPr>
          <p:cNvPr id="9" name="Picture 2" descr="Alternative for Germany - Wikipedia">
            <a:extLst>
              <a:ext uri="{FF2B5EF4-FFF2-40B4-BE49-F238E27FC236}">
                <a16:creationId xmlns:a16="http://schemas.microsoft.com/office/drawing/2014/main" id="{6E08EA50-EDA4-8D01-09CE-BCDC18A4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712" y="774285"/>
            <a:ext cx="419703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E16F3B5-29F2-EE03-FE76-083D251A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3806785"/>
            <a:ext cx="4389120" cy="21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5F162C-1FA0-7435-944F-FFCA95B2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/>
              <a:t>Role of Social Media Platforms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1D7E8-D900-F948-D6FA-23BFACB7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38" y="2517349"/>
            <a:ext cx="5150276" cy="3639450"/>
          </a:xfrm>
        </p:spPr>
        <p:txBody>
          <a:bodyPr anchor="ctr">
            <a:norm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Facebook-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Twitter- hashtags,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retweets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 video-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unverified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Snapchat-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popular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teenagers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TikTok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 Visual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storytelling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ree Social Media Icons Logo PNG | Social media icons free, Facebook and  instagram logo, Logo facebook">
            <a:extLst>
              <a:ext uri="{FF2B5EF4-FFF2-40B4-BE49-F238E27FC236}">
                <a16:creationId xmlns:a16="http://schemas.microsoft.com/office/drawing/2014/main" id="{94804F16-2F28-27E4-F63F-A3AD337C2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r="2" b="1861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68775-3D76-36AE-8A93-E58AAC60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Data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3CC55-0863-8428-BFB8-D8C938C8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carried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2018 and April 2019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240,000 tweets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analyzed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VOX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1,977 tweets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included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hate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toward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immigrants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42%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incitement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hate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offensive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expressions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56%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offenses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2%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violent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Immigration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Islam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Offensive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DE6F08-D968-D88A-C0EB-05A568E73ED6}"/>
              </a:ext>
            </a:extLst>
          </p:cNvPr>
          <p:cNvSpPr txBox="1"/>
          <p:nvPr/>
        </p:nvSpPr>
        <p:spPr>
          <a:xfrm>
            <a:off x="838200" y="5985043"/>
            <a:ext cx="1092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Calderón, Carlos Arcila, Gonzalo de la Vega, and David Blanco Herrero. 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2020. "Topic Modeling and Characterization of Hate Speech against Immigrants on Twitter around the Emergence of a Far-Right Party in Spain" </a:t>
            </a:r>
            <a:r>
              <a:rPr lang="en-US" sz="14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Sciences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9, no. 11: 188. 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88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472C5-5C5E-BEBE-F5C6-5A01C236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66685"/>
            <a:ext cx="3809999" cy="1253127"/>
          </a:xfrm>
        </p:spPr>
        <p:txBody>
          <a:bodyPr anchor="t">
            <a:normAutofit/>
          </a:bodyPr>
          <a:lstStyle/>
          <a:p>
            <a:r>
              <a:rPr lang="es-ES" sz="3200" dirty="0"/>
              <a:t>Data</a:t>
            </a:r>
          </a:p>
        </p:txBody>
      </p:sp>
      <p:pic>
        <p:nvPicPr>
          <p:cNvPr id="14" name="Imagen 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0F1D5E22-1958-AA02-07ED-D447225F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3" y="774598"/>
            <a:ext cx="3930748" cy="606338"/>
          </a:xfrm>
          <a:prstGeom prst="rect">
            <a:avLst/>
          </a:prstGeom>
        </p:spPr>
      </p:pic>
      <p:pic>
        <p:nvPicPr>
          <p:cNvPr id="10" name="Imagen 9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25572D14-2977-0637-2CE0-E17E6862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6" y="1891315"/>
            <a:ext cx="1949245" cy="2054611"/>
          </a:xfrm>
          <a:prstGeom prst="rect">
            <a:avLst/>
          </a:prstGeom>
        </p:spPr>
      </p:pic>
      <p:pic>
        <p:nvPicPr>
          <p:cNvPr id="8" name="Imagen 7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C2F4AA93-D01C-17B9-1EE5-45DED51D7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27" y="1891315"/>
            <a:ext cx="2346469" cy="229354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BB8BC3-C891-B7D3-CC28-D1E233DCF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69303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DDD66DE-28D1-EA69-3ACC-6D107A11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0439" y="0"/>
            <a:ext cx="697615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5D096-3291-B4E9-405D-26772CE0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688" y="928406"/>
            <a:ext cx="5457312" cy="4883772"/>
          </a:xfrm>
        </p:spPr>
        <p:txBody>
          <a:bodyPr>
            <a:normAutofit/>
          </a:bodyPr>
          <a:lstStyle/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Frames used in media coverage to portray immigrants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Health 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potential carries of COVID-19 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Wealth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portrayed as exploiting social benefits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competing unfairly for Jobs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burdening community resources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Identity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Invading force</a:t>
            </a: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Challenging European tradition	</a:t>
            </a:r>
          </a:p>
          <a:p>
            <a:pPr lvl="1"/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 of conspiracy to replace white Europeans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s-ES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1EDACB-1B12-6BEF-A4C5-16BF4237AE3D}"/>
              </a:ext>
            </a:extLst>
          </p:cNvPr>
          <p:cNvSpPr txBox="1"/>
          <p:nvPr/>
        </p:nvSpPr>
        <p:spPr>
          <a:xfrm>
            <a:off x="5664925" y="6078477"/>
            <a:ext cx="677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Butcher, Paul, and Alberto-Horst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Neidhardt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 “Fighting Disinformation on Migration with Alternative ...” 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EPC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26 Nov. 2020,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www.epc.eu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/content/PDF/2020/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Disinformation_on_Migration.pdf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25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0" name="Rectangle 1844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14CED-72AA-E66D-7780-88BF9E89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 dirty="0" err="1"/>
              <a:t>Germany´s</a:t>
            </a:r>
            <a:r>
              <a:rPr lang="es-ES" sz="4800" dirty="0"/>
              <a:t> </a:t>
            </a:r>
            <a:r>
              <a:rPr lang="es-ES" sz="4800" dirty="0" err="1"/>
              <a:t>law</a:t>
            </a:r>
            <a:r>
              <a:rPr lang="es-ES" sz="4800" dirty="0"/>
              <a:t> </a:t>
            </a:r>
            <a:r>
              <a:rPr lang="es-ES" sz="4800" dirty="0" err="1"/>
              <a:t>against</a:t>
            </a:r>
            <a:r>
              <a:rPr lang="es-ES" sz="4800" dirty="0"/>
              <a:t> </a:t>
            </a:r>
            <a:r>
              <a:rPr lang="es-ES" sz="4800" dirty="0" err="1"/>
              <a:t>disinformation</a:t>
            </a:r>
            <a:endParaRPr lang="es-ES" sz="4800" dirty="0"/>
          </a:p>
        </p:txBody>
      </p:sp>
      <p:sp>
        <p:nvSpPr>
          <p:cNvPr id="18452" name="Rectangle 1845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4" name="Rectangle 1845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07B6A-008F-9C0C-39B6-FC50B4CB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2599509"/>
            <a:ext cx="5557648" cy="3603999"/>
          </a:xfrm>
        </p:spPr>
        <p:txBody>
          <a:bodyPr anchor="ctr">
            <a:normAutofit lnSpcReduction="10000"/>
          </a:bodyPr>
          <a:lstStyle/>
          <a:p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Germany´s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NetzDG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Enact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in 2017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Bundestag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Combat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hate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terrorism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fake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Social media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complaints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unlawful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German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Violates any of the 18 specific rules in German criminal law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24 hours to remove content 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Fines up to 6 million dollars</a:t>
            </a:r>
            <a:endParaRPr lang="es-ES" sz="2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 descr="Network Enforcement Act. NetzDG in Germany. Blue Map of Germany on a Blue  Background with a Binary Code Stock Vector - Illustration of processing,  code: 202954322">
            <a:extLst>
              <a:ext uri="{FF2B5EF4-FFF2-40B4-BE49-F238E27FC236}">
                <a16:creationId xmlns:a16="http://schemas.microsoft.com/office/drawing/2014/main" id="{F2B1F059-2623-78F8-CBB0-F9A9E40D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807" b="-2"/>
          <a:stretch/>
        </p:blipFill>
        <p:spPr bwMode="auto">
          <a:xfrm>
            <a:off x="6276636" y="2552799"/>
            <a:ext cx="4948252" cy="35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6" name="Rectangle 1845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768F9C-2E08-DCBA-5D8A-326218CA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 dirty="0" err="1"/>
              <a:t>Spanish</a:t>
            </a:r>
            <a:r>
              <a:rPr lang="es-ES" sz="4800" dirty="0"/>
              <a:t> </a:t>
            </a:r>
            <a:r>
              <a:rPr lang="es-ES" sz="4800" dirty="0" err="1"/>
              <a:t>law</a:t>
            </a:r>
            <a:r>
              <a:rPr lang="es-ES" sz="4800" dirty="0"/>
              <a:t> </a:t>
            </a:r>
            <a:r>
              <a:rPr lang="es-ES" sz="4800" dirty="0" err="1"/>
              <a:t>against</a:t>
            </a:r>
            <a:r>
              <a:rPr lang="es-ES" sz="4800" dirty="0"/>
              <a:t> </a:t>
            </a:r>
            <a:r>
              <a:rPr lang="es-ES" sz="4800" dirty="0" err="1"/>
              <a:t>disinformation</a:t>
            </a:r>
            <a:endParaRPr lang="es-ES" sz="4800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3D588-4279-7FC4-FFB0-84D63B10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82" y="2599509"/>
            <a:ext cx="5598577" cy="3639450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Article 510 of the Penal Code 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ddress concerns about discrimination, hate speech, and violence</a:t>
            </a: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ncite terrorism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lorify terrorist activities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romote hate and violence based on factors such as ethnicity, nationality, religion, or ideology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Safeguard public safety and social harmony 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revent extremist ideologies</a:t>
            </a:r>
          </a:p>
          <a:p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itigate the potential harm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Spain: Briefing on the Penal Code and threats to freedom of expression -  ARTICLE 19">
            <a:extLst>
              <a:ext uri="{FF2B5EF4-FFF2-40B4-BE49-F238E27FC236}">
                <a16:creationId xmlns:a16="http://schemas.microsoft.com/office/drawing/2014/main" id="{6C8C5E0D-71BE-9C8D-8641-D65AF4DA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972" y="2780068"/>
            <a:ext cx="5150277" cy="34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532B4F-711D-874D-5E65-A9E6D2F0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/>
              <a:t>Strategies to combat disinformation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E1B58-6D3D-13DC-812D-7E2A58B8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559049"/>
            <a:ext cx="5150277" cy="3639450"/>
          </a:xfrm>
        </p:spPr>
        <p:txBody>
          <a:bodyPr anchor="ctr">
            <a:normAutofit/>
          </a:bodyPr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Educate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generations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Verify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Restoring Trust: Tackling the Challenges of Misinformation | Columbia SIPA">
            <a:extLst>
              <a:ext uri="{FF2B5EF4-FFF2-40B4-BE49-F238E27FC236}">
                <a16:creationId xmlns:a16="http://schemas.microsoft.com/office/drawing/2014/main" id="{3D8D94B2-9392-9263-220F-4C7B359D2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1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692</Words>
  <Application>Microsoft Macintosh PowerPoint</Application>
  <PresentationFormat>Panorámica</PresentationFormat>
  <Paragraphs>80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de Office</vt:lpstr>
      <vt:lpstr>The Impact of Digital Disinformation on Immigration Discourse in Europe: A comparative analysis of Spain and Germany</vt:lpstr>
      <vt:lpstr>Nature and Scope of Digital Disinformation</vt:lpstr>
      <vt:lpstr>Far Right Political Parties</vt:lpstr>
      <vt:lpstr>Role of Social Media Platforms</vt:lpstr>
      <vt:lpstr>Spanish Data</vt:lpstr>
      <vt:lpstr>Data</vt:lpstr>
      <vt:lpstr>Germany´s law against disinformation</vt:lpstr>
      <vt:lpstr>Spanish law against disinformation</vt:lpstr>
      <vt:lpstr>Strategies to combat disinformation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Digital Disinformation on Immigration Discourse in Europe: A comparative analysis of Spain and Germany</dc:title>
  <dc:creator>Gabriela Sanchez-ParodiReveron</dc:creator>
  <cp:lastModifiedBy>Gabriela Sanchez-ParodiReveron</cp:lastModifiedBy>
  <cp:revision>20</cp:revision>
  <dcterms:created xsi:type="dcterms:W3CDTF">2024-04-02T12:56:43Z</dcterms:created>
  <dcterms:modified xsi:type="dcterms:W3CDTF">2024-04-11T17:13:16Z</dcterms:modified>
</cp:coreProperties>
</file>